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81" r:id="rId4"/>
    <p:sldId id="282" r:id="rId5"/>
    <p:sldId id="266" r:id="rId6"/>
    <p:sldId id="260" r:id="rId7"/>
    <p:sldId id="259" r:id="rId8"/>
    <p:sldId id="261" r:id="rId9"/>
    <p:sldId id="262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구성" id="{370C1FBF-DFB6-934A-AEDF-6886268E4B2C}">
          <p14:sldIdLst>
            <p14:sldId id="256"/>
            <p14:sldId id="258"/>
            <p14:sldId id="281"/>
            <p14:sldId id="282"/>
          </p14:sldIdLst>
        </p14:section>
        <p14:section name="웹사이트" id="{E16161BA-3F39-4E41-B278-CD4D4C524F79}">
          <p14:sldIdLst>
            <p14:sldId id="266"/>
            <p14:sldId id="260"/>
            <p14:sldId id="259"/>
            <p14:sldId id="261"/>
            <p14:sldId id="262"/>
            <p14:sldId id="264"/>
            <p14:sldId id="265"/>
            <p14:sldId id="267"/>
            <p14:sldId id="268"/>
            <p14:sldId id="269"/>
          </p14:sldIdLst>
        </p14:section>
        <p14:section name="모바일" id="{69815753-A79F-4C49-9513-8A1E876D75C8}">
          <p14:sldIdLst>
            <p14:sldId id="270"/>
            <p14:sldId id="271"/>
            <p14:sldId id="272"/>
            <p14:sldId id="274"/>
            <p14:sldId id="273"/>
            <p14:sldId id="275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4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7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7" d="100"/>
          <a:sy n="127" d="100"/>
        </p:scale>
        <p:origin x="360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44097-F27C-814D-BD0D-D022A3C6154C}" type="datetimeFigureOut">
              <a:rPr kumimoji="1" lang="ko-KR" altLang="en-US" smtClean="0"/>
              <a:t>2020. 4. 8.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8B017-A925-134F-BC2E-34F71FA585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2473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5154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7547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5939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0918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577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0724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5011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766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7308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4573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5608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1747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0598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5575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910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194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493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6043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3182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4090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5600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8540B-448C-BC49-81C4-B1632B477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6D7EC3-F175-A64B-AE5C-604EAAC69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51472C-B103-F54B-B0B4-11218D0B5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9452E6-E94F-BA43-B6C7-91A158138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AC199E-6D15-8F4A-87F6-904D9B67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2321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E9625-7A09-AD40-BD16-307F3D34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9DAFB3-B461-2C4F-A87D-78D00B221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BD3A40-B3D3-CE44-8586-8D17D141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6487CA-431F-AD4A-A94A-04B743F0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092587-7E18-5F46-8C5B-5CFA61CC8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9400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3512BD-6FDC-7F43-8297-85A6690B78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369B65-7146-4344-9D72-D4DC164F0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D66B30-2F5B-444D-B72C-7E6B949A6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347CA5-52A6-9A47-8584-C785E507C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4593E0-7233-6C45-9293-D35392A23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1286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7DBDA-3D3C-C746-8B8B-DB609B332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983636-99AF-BF49-B241-7668099A1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EA8616-422D-7344-BA95-D9E403609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83D82F-8C54-E048-BAF2-5CA8C1865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1CBEEC-D1CC-D24E-8459-C38BEDAC6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8171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7ACA3-6B27-3044-A4A2-B34D965B6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0FEF79-9588-E946-A7DE-97D4D3861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21BD89-463C-7B48-B374-94A767879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9F3CD9-04F8-A140-AC8A-F97BAFBF6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F1B5CF-EEFB-1249-BBB4-99A3D1E5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4840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3FEC5-A709-9542-830A-FDC9995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63801C-45C4-DD4C-907D-AA4EA0F8BC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B9FA18-9F94-4745-A5D0-F533CF1AF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3352C3-8F92-3B45-AD75-E65E4FF5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06B7B-6C7B-024C-A973-9EAE5C5EC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CF7F9F-25F8-CE40-A95E-9B18C534D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653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802E7-D713-7D47-9221-797143DC1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81E40E-48BD-5A4A-ACEB-E6F058525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C3D8E-6147-BB43-8594-4327F20D8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D1E086-203A-D94C-9333-B7CE185272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EF4D2A-BAB3-BB43-9B9B-8AFD816DFC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86497C-B6EB-5047-B0B2-1C883390F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5CCAB9-88C2-1B4F-B818-5B427842A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593B7F-3500-374C-A6B3-E213072CD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2507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A9060-082B-814F-8539-F234E3C4F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B8564D-22F8-3F4B-B8B3-3BB738160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9DD77B-EF33-9F44-8A03-FB2ABBD1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417151-680B-8546-BF29-88879F50B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289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EBA4A7-4AD6-744E-97A0-7140975AD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1EF069-9B50-5146-AA08-996EA9720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EA6104-5E83-194C-8842-D6DD1DA97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2712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39DE9-6AD8-2448-9EB9-B15070005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2FB74B-40B3-1F43-A655-7B46BB04F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6C478A-FB22-4D44-B617-A77C940AB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9EFA42-AF4C-3043-8232-9754E3F3C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31950F-5B46-254B-BF09-4ADB0BC20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F4EA96-A4B7-1440-9107-285CE69CB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1097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3AFA71-15FE-F345-A7D6-B72604B83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2D36DF-661E-7740-B429-F9DCE102FF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9FA83E-1EB4-B046-9DBE-2CA4CFE97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84D6EF-24BD-E945-93FE-B63F7006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F8E7BC-7D82-2A4B-ACD1-CACFC1984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E9CFA2-2925-CD4A-A721-52C794590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718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8D92B91-C20E-9049-A9BF-4CA452CAE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D0B5FE-6133-DC4A-B2AC-3E55A5ACD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6CA9EE-60BA-C14E-A959-5FCA6FB8C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351F4-BD0D-C444-8815-1B39A872A1E7}" type="datetimeFigureOut">
              <a:rPr kumimoji="1" lang="ko-KR" altLang="en-US" smtClean="0"/>
              <a:t>2020. 4. 8.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430CE-5758-3B41-8CE7-F170E6834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7E38F0-8A99-1C4D-AC5A-EB22D44AB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3132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812800" y="1219199"/>
            <a:ext cx="899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CGV </a:t>
            </a:r>
            <a:r>
              <a:rPr kumimoji="1" lang="ko-KR" altLang="en-US" sz="30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프리에그</a:t>
            </a:r>
            <a:r>
              <a:rPr kumimoji="1" lang="ko-KR" altLang="en-US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&amp;</a:t>
            </a:r>
            <a:r>
              <a:rPr kumimoji="1" lang="ko-KR" altLang="en-US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30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감정지수</a:t>
            </a:r>
            <a:endParaRPr kumimoji="1" lang="en-US" altLang="ko-KR" sz="3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sz="3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퍼블리싱 아이콘</a:t>
            </a:r>
            <a:r>
              <a:rPr kumimoji="1" lang="en-US" altLang="ko-KR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가이드</a:t>
            </a:r>
            <a:r>
              <a:rPr kumimoji="1" lang="en-US" altLang="ko-KR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ko-KR" altLang="en-US" sz="3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EFAB7C-5FA7-324A-B0C9-50A55B789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723282"/>
              </p:ext>
            </p:extLst>
          </p:nvPr>
        </p:nvGraphicFramePr>
        <p:xfrm>
          <a:off x="812800" y="5275624"/>
          <a:ext cx="2660316" cy="1112520"/>
        </p:xfrm>
        <a:graphic>
          <a:graphicData uri="http://schemas.openxmlformats.org/drawingml/2006/table">
            <a:tbl>
              <a:tblPr firstCol="1" bandRow="1">
                <a:tableStyleId>{EB344D84-9AFB-497E-A393-DC336BA19D2E}</a:tableStyleId>
              </a:tblPr>
              <a:tblGrid>
                <a:gridCol w="1330158">
                  <a:extLst>
                    <a:ext uri="{9D8B030D-6E8A-4147-A177-3AD203B41FA5}">
                      <a16:colId xmlns:a16="http://schemas.microsoft.com/office/drawing/2014/main" val="2746779514"/>
                    </a:ext>
                  </a:extLst>
                </a:gridCol>
                <a:gridCol w="1330158">
                  <a:extLst>
                    <a:ext uri="{9D8B030D-6E8A-4147-A177-3AD203B41FA5}">
                      <a16:colId xmlns:a16="http://schemas.microsoft.com/office/drawing/2014/main" val="440401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864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2020.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04.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07</a:t>
                      </a:r>
                      <a:endParaRPr lang="ko-KR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704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최현원</a:t>
                      </a:r>
                      <a:endParaRPr lang="ko-KR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1027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357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영화상세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FD1953B-750B-374E-A825-C25C3E44B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96" y="1293745"/>
            <a:ext cx="2374900" cy="115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725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en-US" altLang="ko-KR" sz="1200" u="sng" dirty="0" err="1"/>
              <a:t>Preegg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13~16px  X 26px (</a:t>
            </a:r>
            <a:r>
              <a:rPr kumimoji="1" lang="ko-KR" altLang="en-US" sz="1000" dirty="0"/>
              <a:t>아이콘 별 좌우 크기 가변적</a:t>
            </a:r>
            <a:r>
              <a:rPr kumimoji="1"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기존 </a:t>
            </a:r>
            <a:r>
              <a:rPr kumimoji="1" lang="ko-KR" altLang="en-US" sz="1000" dirty="0" err="1"/>
              <a:t>골든에그</a:t>
            </a:r>
            <a:r>
              <a:rPr kumimoji="1" lang="ko-KR" altLang="en-US" sz="1000" dirty="0"/>
              <a:t> 아이콘 대신 </a:t>
            </a:r>
            <a:r>
              <a:rPr kumimoji="1" lang="ko-KR" altLang="en-US" sz="1000" dirty="0" err="1"/>
              <a:t>개봉전에는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프리에그를</a:t>
            </a:r>
            <a:r>
              <a:rPr kumimoji="1" lang="ko-KR" altLang="en-US" sz="1000" dirty="0"/>
              <a:t> 노출 하는 정책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/>
              <a:t>Preegg</a:t>
            </a:r>
            <a:r>
              <a:rPr kumimoji="1" lang="ko-KR" altLang="en-US" sz="1000" dirty="0"/>
              <a:t> 아이콘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ko-KR" altLang="en-US" sz="1000" dirty="0">
                <a:highlight>
                  <a:srgbClr val="FFFF00"/>
                </a:highlight>
              </a:rPr>
              <a:t>대표 아이콘 </a:t>
            </a:r>
            <a:r>
              <a:rPr kumimoji="1" lang="en-US" altLang="ko-KR" sz="1000" dirty="0">
                <a:highlight>
                  <a:srgbClr val="FFFF00"/>
                </a:highlight>
              </a:rPr>
              <a:t>1</a:t>
            </a:r>
            <a:r>
              <a:rPr kumimoji="1" lang="ko-KR" altLang="en-US" sz="1000" dirty="0">
                <a:highlight>
                  <a:srgbClr val="FFFF00"/>
                </a:highlight>
              </a:rPr>
              <a:t>종만 설정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영화 상세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골든에그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2">
              <a:lnSpc>
                <a:spcPct val="150000"/>
              </a:lnSpc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class="egg bad"&gt;&lt;/span&gt;</a:t>
            </a:r>
          </a:p>
          <a:p>
            <a:pPr lvl="2">
              <a:lnSpc>
                <a:spcPct val="150000"/>
              </a:lnSpc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class="egg good"&gt;&lt;/span&gt;◊</a:t>
            </a:r>
          </a:p>
          <a:p>
            <a:pPr lvl="2">
              <a:lnSpc>
                <a:spcPct val="150000"/>
              </a:lnSpc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class="egg great"&gt;&lt;/span&gt;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프리에그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kumimoji="1" lang="en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2">
              <a:lnSpc>
                <a:spcPct val="150000"/>
              </a:lnSpc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default"&gt;&lt;/span&gt;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889C49C-90AE-BE43-8861-5ED7E2664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82" y="1293745"/>
            <a:ext cx="3686272" cy="24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07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영화상세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494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en-US" altLang="ko-KR" sz="1200" u="sng" dirty="0" err="1"/>
              <a:t>Preegg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102px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35px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상영전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버튼을 통해서 버튼 노출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상태 값은 </a:t>
            </a:r>
            <a:r>
              <a:rPr kumimoji="1" lang="en-US" altLang="ko-KR" sz="1000" dirty="0"/>
              <a:t>3</a:t>
            </a:r>
            <a:r>
              <a:rPr kumimoji="1" lang="ko-KR" altLang="en-US" sz="1000" dirty="0"/>
              <a:t>가지 </a:t>
            </a:r>
            <a:r>
              <a:rPr kumimoji="1" lang="en-US" altLang="ko-KR" sz="1000" dirty="0"/>
              <a:t>[</a:t>
            </a:r>
            <a:r>
              <a:rPr kumimoji="1" lang="ko-KR" altLang="en-US" sz="1000" dirty="0"/>
              <a:t>디폴트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기대돼요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글쎄요</a:t>
            </a:r>
            <a:r>
              <a:rPr kumimoji="1" lang="en-US" altLang="ko-KR" sz="1000" dirty="0"/>
              <a:t>]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highlight>
                  <a:srgbClr val="C0C0C0"/>
                </a:highlight>
              </a:rPr>
              <a:t>예매버튼과</a:t>
            </a:r>
            <a:r>
              <a:rPr kumimoji="1" lang="ko-KR" altLang="en-US" sz="1000" dirty="0">
                <a:highlight>
                  <a:srgbClr val="C0C0C0"/>
                </a:highlight>
              </a:rPr>
              <a:t> 동시 노출 될 경우 이슈가 있음</a:t>
            </a:r>
            <a:endParaRPr kumimoji="1" lang="en-US" altLang="ko-KR" sz="1000" dirty="0">
              <a:highlight>
                <a:srgbClr val="C0C0C0"/>
              </a:highligh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/>
              <a:t>HD </a:t>
            </a:r>
            <a:r>
              <a:rPr kumimoji="1" lang="ko-KR" altLang="en-US" sz="1000" dirty="0"/>
              <a:t>트레일러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&lt;a class="link-count" 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href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="#"&gt;&lt;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default"&gt;&lt;/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관심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Egg&lt;/a&gt;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.link-count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889C49C-90AE-BE43-8861-5ED7E2664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82" y="1293745"/>
            <a:ext cx="3686272" cy="24751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C8EAE4-17D3-8C4A-8AFB-16855B25B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502" y="1540726"/>
            <a:ext cx="2333739" cy="8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55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영화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상세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956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en-US" altLang="ko-KR" sz="1200" u="sng" dirty="0"/>
              <a:t>Pre egg | golden egg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54px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54px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가이드 영역</a:t>
            </a:r>
            <a:r>
              <a:rPr kumimoji="1" lang="en-US" altLang="ko-KR" sz="1000" dirty="0"/>
              <a:t>)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 관람평 영역 사용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프리에그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[</a:t>
            </a:r>
            <a:r>
              <a:rPr kumimoji="1" lang="ko-KR" altLang="en-US" sz="1000" dirty="0">
                <a:highlight>
                  <a:srgbClr val="FFFF00"/>
                </a:highlight>
              </a:rPr>
              <a:t>대표</a:t>
            </a:r>
            <a:r>
              <a:rPr kumimoji="1" lang="en-US" altLang="ko-KR" sz="1000" dirty="0">
                <a:highlight>
                  <a:srgbClr val="FFFF00"/>
                </a:highlight>
              </a:rPr>
              <a:t>]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1</a:t>
            </a:r>
            <a:r>
              <a:rPr kumimoji="1" lang="ko-KR" altLang="en-US" sz="1000" dirty="0">
                <a:highlight>
                  <a:srgbClr val="FFFF00"/>
                </a:highlight>
              </a:rPr>
              <a:t>종류 노출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골든에그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[Bad | Good | Great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]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3</a:t>
            </a:r>
            <a:r>
              <a:rPr kumimoji="1" lang="ko-KR" altLang="en-US" sz="1000" dirty="0">
                <a:highlight>
                  <a:srgbClr val="FFFF00"/>
                </a:highlight>
              </a:rPr>
              <a:t>종류 노출 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default"&gt;&lt;/span&gt;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bad"&gt;&lt;/span&gt;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good"&gt;&lt;/span&gt;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great"&gt;&lt;/span&gt;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 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F32CB3C-AE6C-6649-B936-52DCC3D74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54" y="1465007"/>
            <a:ext cx="4978805" cy="14546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5B0DE4-FADF-5749-8A15-3C051B6B4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595" y="3429000"/>
            <a:ext cx="3326066" cy="102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03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영화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상세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3802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ko-KR" altLang="en-US" sz="1200" u="sng" dirty="0" err="1"/>
              <a:t>툴팁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73px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26px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텍스트는 </a:t>
            </a:r>
            <a:r>
              <a:rPr kumimoji="1" lang="en-US" altLang="ko-KR" sz="1000" dirty="0"/>
              <a:t>html)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페이지의 </a:t>
            </a:r>
            <a:r>
              <a:rPr kumimoji="1" lang="ko-KR" altLang="en-US" sz="1000" dirty="0" err="1"/>
              <a:t>툴팁</a:t>
            </a:r>
            <a:r>
              <a:rPr kumimoji="1" lang="ko-KR" altLang="en-US" sz="1000" dirty="0"/>
              <a:t> 부분 사용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class="tooltip"&gt;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실관람평지수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&lt;/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span&gt;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movie_grade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egg_point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.rating .box .tooltip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F32CB3C-AE6C-6649-B936-52DCC3D74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54" y="1465007"/>
            <a:ext cx="4978805" cy="1454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BAC130-068C-414A-8F48-3E0F853EE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131" y="3714905"/>
            <a:ext cx="22606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75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영화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상세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3802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ko-KR" altLang="en-US" sz="1200" u="sng" dirty="0" err="1"/>
              <a:t>툴팁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27~31px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28px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마이페이지의</a:t>
            </a:r>
            <a:r>
              <a:rPr kumimoji="1" lang="ko-KR" altLang="en-US" sz="1000" dirty="0"/>
              <a:t> 기대되는 영화 아이콘 변경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마이페이지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미정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미정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미정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D1C383A-B239-4145-8A25-E8B04CCA9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76" y="1152387"/>
            <a:ext cx="6057900" cy="1892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261880-7B99-4E4A-97E5-7B71336FA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854" y="3968416"/>
            <a:ext cx="3682943" cy="137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87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2371567" y="1524256"/>
            <a:ext cx="4238613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11px  </a:t>
            </a:r>
            <a:r>
              <a:rPr kumimoji="1" lang="ko-KR" altLang="en-US" sz="1000" dirty="0"/>
              <a:t>*</a:t>
            </a:r>
            <a:r>
              <a:rPr kumimoji="1" lang="en-US" altLang="ko-KR" sz="1000" dirty="0"/>
              <a:t> 20px (</a:t>
            </a:r>
            <a:r>
              <a:rPr kumimoji="1" lang="ko-KR" altLang="en-US" sz="1000" dirty="0"/>
              <a:t>아이콘 별 좌우 크기 가변적</a:t>
            </a:r>
            <a:r>
              <a:rPr kumimoji="1"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>
                <a:highlight>
                  <a:srgbClr val="FFFF00"/>
                </a:highlight>
              </a:rPr>
              <a:t>대표 아이콘 </a:t>
            </a:r>
            <a:r>
              <a:rPr kumimoji="1" lang="en-US" altLang="ko-KR" sz="1000" dirty="0">
                <a:highlight>
                  <a:srgbClr val="FFFF00"/>
                </a:highlight>
              </a:rPr>
              <a:t>1</a:t>
            </a:r>
            <a:r>
              <a:rPr kumimoji="1" lang="ko-KR" altLang="en-US" sz="1000" dirty="0">
                <a:highlight>
                  <a:srgbClr val="FFFF00"/>
                </a:highlight>
              </a:rPr>
              <a:t>종만 설정</a:t>
            </a:r>
            <a:endParaRPr kumimoji="1" lang="en-US" altLang="ko-K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35C567-D2E5-9B40-996C-446106AF6326}"/>
              </a:ext>
            </a:extLst>
          </p:cNvPr>
          <p:cNvSpPr txBox="1"/>
          <p:nvPr/>
        </p:nvSpPr>
        <p:spPr>
          <a:xfrm>
            <a:off x="682206" y="866175"/>
            <a:ext cx="1465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종류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727E39-3068-1746-B11C-D1B34595DF81}"/>
              </a:ext>
            </a:extLst>
          </p:cNvPr>
          <p:cNvSpPr txBox="1"/>
          <p:nvPr/>
        </p:nvSpPr>
        <p:spPr>
          <a:xfrm>
            <a:off x="2371567" y="2336344"/>
            <a:ext cx="4238613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30px  </a:t>
            </a:r>
            <a:r>
              <a:rPr kumimoji="1" lang="ko-KR" altLang="en-US" sz="1000" dirty="0"/>
              <a:t>*</a:t>
            </a:r>
            <a:r>
              <a:rPr kumimoji="1" lang="en-US" altLang="ko-KR" sz="1000" dirty="0"/>
              <a:t> 30px (</a:t>
            </a:r>
            <a:r>
              <a:rPr kumimoji="1" lang="ko-KR" altLang="en-US" sz="1000" dirty="0"/>
              <a:t>가이드 사이즈</a:t>
            </a:r>
            <a:r>
              <a:rPr kumimoji="1" lang="en-US" altLang="ko-KR" sz="1000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F4EFA2-42BE-E44D-AC16-5249BB3CEB96}"/>
              </a:ext>
            </a:extLst>
          </p:cNvPr>
          <p:cNvSpPr txBox="1"/>
          <p:nvPr/>
        </p:nvSpPr>
        <p:spPr>
          <a:xfrm>
            <a:off x="2371567" y="3025244"/>
            <a:ext cx="4238613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30px  </a:t>
            </a:r>
            <a:r>
              <a:rPr kumimoji="1" lang="ko-KR" altLang="en-US" sz="1000" dirty="0"/>
              <a:t>*</a:t>
            </a:r>
            <a:r>
              <a:rPr kumimoji="1" lang="en-US" altLang="ko-KR" sz="1000" dirty="0"/>
              <a:t> 30px (</a:t>
            </a:r>
            <a:r>
              <a:rPr kumimoji="1" lang="ko-KR" altLang="en-US" sz="1000" dirty="0"/>
              <a:t>가이드 사이즈</a:t>
            </a:r>
            <a:r>
              <a:rPr kumimoji="1" lang="en-US" altLang="ko-KR" sz="1000" dirty="0"/>
              <a:t>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180B749-AF2B-A243-82B7-7D370304F7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52" t="52691" r="59010" b="11857"/>
          <a:stretch/>
        </p:blipFill>
        <p:spPr>
          <a:xfrm>
            <a:off x="1190211" y="3732772"/>
            <a:ext cx="449179" cy="4491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03E70F-C0A5-D34B-88BE-E8F306B36774}"/>
              </a:ext>
            </a:extLst>
          </p:cNvPr>
          <p:cNvSpPr txBox="1"/>
          <p:nvPr/>
        </p:nvSpPr>
        <p:spPr>
          <a:xfrm>
            <a:off x="2371567" y="3579822"/>
            <a:ext cx="4238613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36px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36px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가이드 영역</a:t>
            </a:r>
            <a:r>
              <a:rPr kumimoji="1" lang="en-US" altLang="ko-KR" sz="1000" dirty="0"/>
              <a:t>)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프리에그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[</a:t>
            </a:r>
            <a:r>
              <a:rPr kumimoji="1" lang="ko-KR" altLang="en-US" sz="1000" dirty="0">
                <a:highlight>
                  <a:srgbClr val="FFFF00"/>
                </a:highlight>
              </a:rPr>
              <a:t>디폴트 </a:t>
            </a:r>
            <a:r>
              <a:rPr kumimoji="1" lang="en-US" altLang="ko-KR" sz="1000" dirty="0">
                <a:highlight>
                  <a:srgbClr val="FFFF00"/>
                </a:highlight>
              </a:rPr>
              <a:t>|</a:t>
            </a:r>
            <a:r>
              <a:rPr kumimoji="1" lang="ko-KR" altLang="en-US" sz="1000" dirty="0">
                <a:highlight>
                  <a:srgbClr val="FFFF00"/>
                </a:highlight>
              </a:rPr>
              <a:t> 기대돼요 </a:t>
            </a:r>
            <a:r>
              <a:rPr kumimoji="1" lang="en-US" altLang="ko-KR" sz="1000" dirty="0">
                <a:highlight>
                  <a:srgbClr val="FFFF00"/>
                </a:highlight>
              </a:rPr>
              <a:t>| </a:t>
            </a:r>
            <a:r>
              <a:rPr kumimoji="1" lang="ko-KR" altLang="en-US" sz="1000" dirty="0">
                <a:highlight>
                  <a:srgbClr val="FFFF00"/>
                </a:highlight>
              </a:rPr>
              <a:t>글쎄요</a:t>
            </a:r>
            <a:r>
              <a:rPr kumimoji="1" lang="en-US" altLang="ko-KR" sz="1000" dirty="0">
                <a:highlight>
                  <a:srgbClr val="FFFF00"/>
                </a:highlight>
              </a:rPr>
              <a:t>]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3</a:t>
            </a:r>
            <a:r>
              <a:rPr kumimoji="1" lang="ko-KR" altLang="en-US" sz="1000" dirty="0">
                <a:highlight>
                  <a:srgbClr val="FFFF00"/>
                </a:highlight>
              </a:rPr>
              <a:t>종 설정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골든에그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[Bad | Good | Great]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3</a:t>
            </a:r>
            <a:r>
              <a:rPr kumimoji="1" lang="ko-KR" altLang="en-US" sz="1000" dirty="0">
                <a:highlight>
                  <a:srgbClr val="FFFF00"/>
                </a:highlight>
              </a:rPr>
              <a:t>종 설정</a:t>
            </a:r>
            <a:endParaRPr kumimoji="1"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223226-84A3-7443-9DF0-BB6CC1D48A37}"/>
              </a:ext>
            </a:extLst>
          </p:cNvPr>
          <p:cNvSpPr txBox="1"/>
          <p:nvPr/>
        </p:nvSpPr>
        <p:spPr>
          <a:xfrm>
            <a:off x="2371567" y="5281043"/>
            <a:ext cx="4238613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각 </a:t>
            </a:r>
            <a:r>
              <a:rPr kumimoji="1" lang="en-US" altLang="ko-KR" sz="1000" dirty="0"/>
              <a:t>24px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18px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C819F8-E005-B146-A457-773B461E9689}"/>
              </a:ext>
            </a:extLst>
          </p:cNvPr>
          <p:cNvSpPr txBox="1"/>
          <p:nvPr/>
        </p:nvSpPr>
        <p:spPr>
          <a:xfrm>
            <a:off x="2371567" y="4594589"/>
            <a:ext cx="4238613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각 </a:t>
            </a:r>
            <a:r>
              <a:rPr kumimoji="1" lang="en-US" altLang="ko-KR" sz="1000" dirty="0"/>
              <a:t>49px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15px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CEBA01-B3E6-D24C-8B23-E1AAEE1D61D8}"/>
              </a:ext>
            </a:extLst>
          </p:cNvPr>
          <p:cNvSpPr txBox="1"/>
          <p:nvPr/>
        </p:nvSpPr>
        <p:spPr>
          <a:xfrm>
            <a:off x="3818438" y="866175"/>
            <a:ext cx="1465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설명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35F87F-E706-8A4F-AE99-BA88BC994BEE}"/>
              </a:ext>
            </a:extLst>
          </p:cNvPr>
          <p:cNvSpPr txBox="1"/>
          <p:nvPr/>
        </p:nvSpPr>
        <p:spPr>
          <a:xfrm>
            <a:off x="8430544" y="866175"/>
            <a:ext cx="1465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아이콘 종류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6D6C7C-2C49-BA48-8819-1C6E856AEF0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모바일 아이콘 </a:t>
            </a:r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케이스별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정의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5D014C8-8340-544D-86C1-F5F46EBFAF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44" t="52866" r="84014" b="14258"/>
          <a:stretch/>
        </p:blipFill>
        <p:spPr>
          <a:xfrm>
            <a:off x="1331039" y="1631898"/>
            <a:ext cx="167523" cy="30896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ED9A0F1-184A-0949-8543-6D9CE0AB48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84" t="44099" r="74475" b="19260"/>
          <a:stretch/>
        </p:blipFill>
        <p:spPr>
          <a:xfrm>
            <a:off x="1208886" y="2280627"/>
            <a:ext cx="411829" cy="40484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744B1AB-E373-5A4A-99A3-A10BF7D270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101" t="53701" r="60710" b="19337"/>
          <a:stretch/>
        </p:blipFill>
        <p:spPr>
          <a:xfrm>
            <a:off x="1226336" y="3025244"/>
            <a:ext cx="376928" cy="36296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FDEC6A2-35B2-0642-8AD7-15A9B8FAD5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628" t="21844" r="60624" b="60178"/>
          <a:stretch/>
        </p:blipFill>
        <p:spPr>
          <a:xfrm>
            <a:off x="565393" y="4630065"/>
            <a:ext cx="823658" cy="27920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50E2DBE-DAD6-0A48-ADAD-0E186D88C9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872" t="23643" r="14755" b="59278"/>
          <a:stretch/>
        </p:blipFill>
        <p:spPr>
          <a:xfrm>
            <a:off x="1402369" y="4644026"/>
            <a:ext cx="858560" cy="26524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825FE71-552B-B84D-8FD6-FAEA9F4CFF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623" t="16213" r="78028" b="57276"/>
          <a:stretch/>
        </p:blipFill>
        <p:spPr>
          <a:xfrm>
            <a:off x="975051" y="5288271"/>
            <a:ext cx="355988" cy="28618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C0ECEFF-1570-344B-A757-39A8E14A88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5166" t="60183" r="2818" b="12013"/>
          <a:stretch/>
        </p:blipFill>
        <p:spPr>
          <a:xfrm>
            <a:off x="1460631" y="5281290"/>
            <a:ext cx="376930" cy="30014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3F8BDE4-3FEC-D342-BC52-01EBA8331DD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603" t="18089" r="79320" b="66990"/>
          <a:stretch/>
        </p:blipFill>
        <p:spPr>
          <a:xfrm>
            <a:off x="1137123" y="5960436"/>
            <a:ext cx="530491" cy="69801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5B67925-644C-F043-8CB0-0A45C415E63B}"/>
              </a:ext>
            </a:extLst>
          </p:cNvPr>
          <p:cNvSpPr txBox="1"/>
          <p:nvPr/>
        </p:nvSpPr>
        <p:spPr>
          <a:xfrm>
            <a:off x="2371567" y="6090740"/>
            <a:ext cx="4238613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각 </a:t>
            </a:r>
            <a:r>
              <a:rPr kumimoji="1" lang="en-US" altLang="ko-KR" sz="1000" dirty="0"/>
              <a:t>24px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18px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9F73B70-9472-EE4B-8A7F-80AF5C7837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628" t="21844" r="60624" b="60178"/>
          <a:stretch/>
        </p:blipFill>
        <p:spPr>
          <a:xfrm>
            <a:off x="7592053" y="4623084"/>
            <a:ext cx="823658" cy="27920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E2E20CA-9537-6840-8F61-C09AD8215D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872" t="23643" r="14755" b="59278"/>
          <a:stretch/>
        </p:blipFill>
        <p:spPr>
          <a:xfrm>
            <a:off x="8429029" y="4637045"/>
            <a:ext cx="858560" cy="26524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36DBFFC-A889-4544-BF8A-23A6512056A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623" t="16213" r="78028" b="57276"/>
          <a:stretch/>
        </p:blipFill>
        <p:spPr>
          <a:xfrm>
            <a:off x="7592053" y="5288271"/>
            <a:ext cx="355988" cy="28618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B9CC027-47A1-274D-A187-EDAD153B67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5166" t="60183" r="2818" b="12013"/>
          <a:stretch/>
        </p:blipFill>
        <p:spPr>
          <a:xfrm>
            <a:off x="8077633" y="5281290"/>
            <a:ext cx="376930" cy="30014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30B2C1B-FC38-B84F-8C0C-D9157F69BD8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603" t="18089" r="79320" b="66990"/>
          <a:stretch/>
        </p:blipFill>
        <p:spPr>
          <a:xfrm>
            <a:off x="7607724" y="5960436"/>
            <a:ext cx="530491" cy="69801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D36825A-3D76-0545-AE6A-ED060869BA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52" t="52691" r="59010" b="11857"/>
          <a:stretch/>
        </p:blipFill>
        <p:spPr>
          <a:xfrm>
            <a:off x="7591011" y="3732772"/>
            <a:ext cx="449179" cy="44917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4A31FDAE-F0B7-0A40-81BC-9F7BCC9C8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52" t="52691" r="59010" b="11857"/>
          <a:stretch/>
        </p:blipFill>
        <p:spPr>
          <a:xfrm>
            <a:off x="8121502" y="3732772"/>
            <a:ext cx="449179" cy="44917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1A4D57D4-97D3-FA4B-897D-2286E338F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52" t="52691" r="59010" b="11857"/>
          <a:stretch/>
        </p:blipFill>
        <p:spPr>
          <a:xfrm>
            <a:off x="8645013" y="3732772"/>
            <a:ext cx="449179" cy="44917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C914C04-D70C-7041-B0E1-532E7CEC8B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52" t="52691" r="59010" b="11857"/>
          <a:stretch/>
        </p:blipFill>
        <p:spPr>
          <a:xfrm>
            <a:off x="9168525" y="3732772"/>
            <a:ext cx="449179" cy="44917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31E4895B-A1FA-0C43-BF9D-9B0C5BA78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52" t="52691" r="59010" b="11857"/>
          <a:stretch/>
        </p:blipFill>
        <p:spPr>
          <a:xfrm>
            <a:off x="9699016" y="3732772"/>
            <a:ext cx="449179" cy="449179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E0A512DA-A5A0-BC41-9BAC-1F72F4DDFE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52" t="52691" r="59010" b="11857"/>
          <a:stretch/>
        </p:blipFill>
        <p:spPr>
          <a:xfrm>
            <a:off x="10222528" y="3732772"/>
            <a:ext cx="449179" cy="44917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7223655-3494-B74A-B39C-8DAF5518E3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101" t="53701" r="60710" b="19337"/>
          <a:stretch/>
        </p:blipFill>
        <p:spPr>
          <a:xfrm>
            <a:off x="7571294" y="3025244"/>
            <a:ext cx="376928" cy="36296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D26120E-5345-7143-A45F-26A47CE61D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84" t="44099" r="74475" b="19260"/>
          <a:stretch/>
        </p:blipFill>
        <p:spPr>
          <a:xfrm>
            <a:off x="7560825" y="2280627"/>
            <a:ext cx="411829" cy="404849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6ED4E5B-8BAF-6743-A69C-0CE85BA3D4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44" t="52866" r="84014" b="14258"/>
          <a:stretch/>
        </p:blipFill>
        <p:spPr>
          <a:xfrm>
            <a:off x="7550355" y="1631898"/>
            <a:ext cx="167523" cy="308961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34B9EB6D-2AE2-FE42-9081-EC5BF5A5C86A}"/>
              </a:ext>
            </a:extLst>
          </p:cNvPr>
          <p:cNvSpPr/>
          <p:nvPr/>
        </p:nvSpPr>
        <p:spPr>
          <a:xfrm>
            <a:off x="6922168" y="1435767"/>
            <a:ext cx="4772527" cy="5307923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디자인 </a:t>
            </a:r>
            <a:r>
              <a:rPr kumimoji="1" lang="ko-KR" altLang="en-US" dirty="0" err="1"/>
              <a:t>픽스</a:t>
            </a:r>
            <a:r>
              <a:rPr kumimoji="1" lang="ko-KR" altLang="en-US" dirty="0"/>
              <a:t> 후 </a:t>
            </a:r>
            <a:r>
              <a:rPr kumimoji="1" lang="ko-KR" altLang="en-US" dirty="0" err="1"/>
              <a:t>반영예정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6780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539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목록 </a:t>
            </a:r>
            <a:r>
              <a:rPr kumimoji="1" lang="en-US" altLang="ko-KR" sz="1200" u="sng" dirty="0" err="1"/>
              <a:t>Preegg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11px  </a:t>
            </a:r>
            <a:r>
              <a:rPr kumimoji="1" lang="ko-KR" altLang="en-US" sz="1000" dirty="0"/>
              <a:t>*</a:t>
            </a:r>
            <a:r>
              <a:rPr kumimoji="1" lang="en-US" altLang="ko-KR" sz="1000" dirty="0"/>
              <a:t> 20px (</a:t>
            </a:r>
            <a:r>
              <a:rPr kumimoji="1" lang="ko-KR" altLang="en-US" sz="1000" dirty="0"/>
              <a:t>아이콘 별 좌우 크기 가변적</a:t>
            </a:r>
            <a:r>
              <a:rPr kumimoji="1"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기존 </a:t>
            </a:r>
            <a:r>
              <a:rPr kumimoji="1" lang="ko-KR" altLang="en-US" sz="1000" dirty="0" err="1"/>
              <a:t>골든에그</a:t>
            </a:r>
            <a:r>
              <a:rPr kumimoji="1" lang="ko-KR" altLang="en-US" sz="1000" dirty="0"/>
              <a:t> 아이콘 대신 </a:t>
            </a:r>
            <a:r>
              <a:rPr kumimoji="1" lang="ko-KR" altLang="en-US" sz="1000" dirty="0" err="1"/>
              <a:t>개봉전에는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프리에그를</a:t>
            </a:r>
            <a:r>
              <a:rPr kumimoji="1" lang="ko-KR" altLang="en-US" sz="1000" dirty="0"/>
              <a:t> 노출 하는 정책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/>
              <a:t>Preegg</a:t>
            </a:r>
            <a:r>
              <a:rPr kumimoji="1" lang="ko-KR" altLang="en-US" sz="1000" dirty="0"/>
              <a:t> 아이콘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ko-KR" altLang="en-US" sz="1000" dirty="0">
                <a:highlight>
                  <a:srgbClr val="FFFF00"/>
                </a:highlight>
              </a:rPr>
              <a:t>대표 아이콘 </a:t>
            </a:r>
            <a:r>
              <a:rPr kumimoji="1" lang="en-US" altLang="ko-KR" sz="1000" dirty="0">
                <a:highlight>
                  <a:srgbClr val="FFFF00"/>
                </a:highlight>
              </a:rPr>
              <a:t>1</a:t>
            </a:r>
            <a:r>
              <a:rPr kumimoji="1" lang="ko-KR" altLang="en-US" sz="1000" dirty="0">
                <a:highlight>
                  <a:srgbClr val="FFFF00"/>
                </a:highlight>
              </a:rPr>
              <a:t>종만 설정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무비차트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아트하우스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개봉예정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골든에그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2">
              <a:lnSpc>
                <a:spcPct val="150000"/>
              </a:lnSpc>
            </a:pPr>
            <a:r>
              <a:rPr kumimoji="1" lang="en" altLang="ko-KR" sz="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&lt;li class="</a:t>
            </a:r>
            <a:r>
              <a:rPr kumimoji="1" lang="en" altLang="ko-KR" sz="7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cgbMovieChartEgg</a:t>
            </a:r>
            <a:r>
              <a:rPr kumimoji="1" lang="en" altLang="ko-KR" sz="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"&gt;&lt;span class="eggState0"&gt;94&lt;/span&gt;&lt;/li&gt;</a:t>
            </a:r>
          </a:p>
          <a:p>
            <a:pPr lvl="2">
              <a:lnSpc>
                <a:spcPct val="150000"/>
              </a:lnSpc>
            </a:pPr>
            <a:r>
              <a:rPr kumimoji="1" lang="en" altLang="ko-KR" sz="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&lt;li class="</a:t>
            </a:r>
            <a:r>
              <a:rPr kumimoji="1" lang="en" altLang="ko-KR" sz="7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cgbMovieChartEgg</a:t>
            </a:r>
            <a:r>
              <a:rPr kumimoji="1" lang="en" altLang="ko-KR" sz="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"&gt;&lt;span class="eggState1"&gt;94&lt;/span&gt;&lt;/li&gt;</a:t>
            </a:r>
          </a:p>
          <a:p>
            <a:pPr lvl="2">
              <a:lnSpc>
                <a:spcPct val="150000"/>
              </a:lnSpc>
            </a:pPr>
            <a:r>
              <a:rPr kumimoji="1" lang="en" altLang="ko-KR" sz="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&lt;li class="</a:t>
            </a:r>
            <a:r>
              <a:rPr kumimoji="1" lang="en" altLang="ko-KR" sz="7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cgbMovieChartEgg</a:t>
            </a:r>
            <a:r>
              <a:rPr kumimoji="1" lang="en" altLang="ko-KR" sz="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"&gt;&lt;span class="eggState2"&gt;94&lt;/span&gt;&lt;/li&gt;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프리에그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kumimoji="1" lang="en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2">
              <a:lnSpc>
                <a:spcPct val="150000"/>
              </a:lnSpc>
            </a:pPr>
            <a:r>
              <a:rPr kumimoji="1" lang="en" altLang="ko-KR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&lt;li class="</a:t>
            </a:r>
            <a:r>
              <a:rPr kumimoji="1" lang="en" altLang="ko-KR" sz="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moviePreegg</a:t>
            </a:r>
            <a:r>
              <a:rPr kumimoji="1" lang="en" altLang="ko-KR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"&gt;&lt;span class="</a:t>
            </a:r>
            <a:r>
              <a:rPr kumimoji="1" lang="en" altLang="ko-KR" sz="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eggState</a:t>
            </a:r>
            <a:r>
              <a:rPr kumimoji="1" lang="en" altLang="ko-KR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"&gt;?&lt;/span&gt;&lt;/li&gt;</a:t>
            </a:r>
            <a:endParaRPr kumimoji="1" lang="en-US" altLang="ko-KR" sz="8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935C567-D2E5-9B40-996C-446106AF6326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목록 차트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0549CD-F99F-8449-B51E-8B1AC42F7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79" y="1085850"/>
            <a:ext cx="2260600" cy="4203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4E1CC2C-BAA6-B74F-9185-2997A21AD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052" y="1673997"/>
            <a:ext cx="28194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08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5187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en-US" altLang="ko-KR" sz="1200" u="sng" dirty="0" err="1"/>
              <a:t>Preegg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30px  </a:t>
            </a:r>
            <a:r>
              <a:rPr kumimoji="1" lang="ko-KR" altLang="en-US" sz="1000" dirty="0"/>
              <a:t>*</a:t>
            </a:r>
            <a:r>
              <a:rPr kumimoji="1" lang="en-US" altLang="ko-KR" sz="1000" dirty="0"/>
              <a:t> 30px (</a:t>
            </a:r>
            <a:r>
              <a:rPr kumimoji="1" lang="ko-KR" altLang="en-US" sz="1000" dirty="0"/>
              <a:t>가이드 사이즈</a:t>
            </a:r>
            <a:r>
              <a:rPr kumimoji="1"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프리에그로</a:t>
            </a:r>
            <a:r>
              <a:rPr kumimoji="1" lang="ko-KR" altLang="en-US" sz="1000" dirty="0"/>
              <a:t> 변경 후 아이콘을 </a:t>
            </a: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변경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사용자의 </a:t>
            </a:r>
            <a:r>
              <a:rPr kumimoji="1" lang="ko-KR" altLang="en-US" sz="1000" dirty="0" err="1"/>
              <a:t>상태별로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[</a:t>
            </a:r>
            <a:r>
              <a:rPr kumimoji="1" lang="ko-KR" altLang="en-US" sz="1000" dirty="0"/>
              <a:t>대표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기대돼요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글쎄요</a:t>
            </a:r>
            <a:r>
              <a:rPr kumimoji="1" lang="en-US" altLang="ko-KR" sz="1000" dirty="0"/>
              <a:t>]</a:t>
            </a:r>
            <a:r>
              <a:rPr kumimoji="1" lang="ko-KR" altLang="en-US" sz="1000" dirty="0"/>
              <a:t> 표기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/>
              <a:t>fill</a:t>
            </a:r>
            <a:r>
              <a:rPr kumimoji="1" lang="ko-KR" altLang="en-US" sz="1000" dirty="0"/>
              <a:t> 디자인 아이콘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/>
              <a:t>Preegg</a:t>
            </a:r>
            <a:r>
              <a:rPr kumimoji="1" lang="ko-KR" altLang="en-US" sz="1000" dirty="0"/>
              <a:t> 아이콘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>
                <a:highlight>
                  <a:srgbClr val="FFFF00"/>
                </a:highlight>
              </a:rPr>
              <a:t>상태별로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3</a:t>
            </a:r>
            <a:r>
              <a:rPr kumimoji="1" lang="ko-KR" altLang="en-US" sz="1000" dirty="0">
                <a:highlight>
                  <a:srgbClr val="FFFF00"/>
                </a:highlight>
              </a:rPr>
              <a:t>종 노출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팬페이지</a:t>
            </a:r>
            <a:r>
              <a:rPr kumimoji="1" lang="ko-KR" altLang="en-US" sz="1000" dirty="0"/>
              <a:t> 상세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&lt;a 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href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="#"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"&gt;&lt;span&gt;</a:t>
            </a:r>
            <a:r>
              <a:rPr kumimoji="1" lang="ko-KR" altLang="en-US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프리에그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&lt;/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span&gt;&lt;/a&gt;</a:t>
            </a:r>
            <a:endParaRPr kumimoji="1" lang="en-US" altLang="ko-KR" sz="8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fp_btn_list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li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preegg:before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935C567-D2E5-9B40-996C-446106AF6326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펜페이지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상세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7E7E34-E3E3-7644-900A-40CBB963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44" y="1069717"/>
            <a:ext cx="3058392" cy="39718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EEB531-9B0D-A44E-A80D-E18000B5D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726" y="1509069"/>
            <a:ext cx="2044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60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5187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en-US" altLang="ko-KR" sz="1200" u="sng" dirty="0" err="1"/>
              <a:t>Preegg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30px  </a:t>
            </a:r>
            <a:r>
              <a:rPr kumimoji="1" lang="ko-KR" altLang="en-US" sz="1000" dirty="0"/>
              <a:t>*</a:t>
            </a:r>
            <a:r>
              <a:rPr kumimoji="1" lang="en-US" altLang="ko-KR" sz="1000" dirty="0"/>
              <a:t> 30px (</a:t>
            </a:r>
            <a:r>
              <a:rPr kumimoji="1" lang="ko-KR" altLang="en-US" sz="1000" dirty="0"/>
              <a:t>가이드 사이즈</a:t>
            </a:r>
            <a:r>
              <a:rPr kumimoji="1"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프리에그로</a:t>
            </a:r>
            <a:r>
              <a:rPr kumimoji="1" lang="ko-KR" altLang="en-US" sz="1000" dirty="0"/>
              <a:t> 변경 후 아이콘을 </a:t>
            </a: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변경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사용자의 </a:t>
            </a:r>
            <a:r>
              <a:rPr kumimoji="1" lang="ko-KR" altLang="en-US" sz="1000" dirty="0" err="1"/>
              <a:t>상태별로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[</a:t>
            </a:r>
            <a:r>
              <a:rPr kumimoji="1" lang="ko-KR" altLang="en-US" sz="1000" dirty="0"/>
              <a:t>대표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기대돼요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글쎄요</a:t>
            </a:r>
            <a:r>
              <a:rPr kumimoji="1" lang="en-US" altLang="ko-KR" sz="1000" dirty="0"/>
              <a:t>]</a:t>
            </a:r>
            <a:r>
              <a:rPr kumimoji="1" lang="ko-KR" altLang="en-US" sz="1000" dirty="0"/>
              <a:t> 표기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/>
              <a:t>outline</a:t>
            </a:r>
            <a:r>
              <a:rPr kumimoji="1" lang="ko-KR" altLang="en-US" sz="1000" dirty="0"/>
              <a:t> 디자인</a:t>
            </a:r>
            <a:r>
              <a:rPr kumimoji="1" lang="en-US" altLang="ko-KR" sz="1000" dirty="0"/>
              <a:t> </a:t>
            </a:r>
            <a:r>
              <a:rPr kumimoji="1" lang="ko-KR" altLang="en-US" sz="1000" dirty="0"/>
              <a:t>아이콘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/>
              <a:t>Preegg</a:t>
            </a:r>
            <a:r>
              <a:rPr kumimoji="1" lang="ko-KR" altLang="en-US" sz="1000" dirty="0"/>
              <a:t> 아이콘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>
                <a:highlight>
                  <a:srgbClr val="FFFF00"/>
                </a:highlight>
              </a:rPr>
              <a:t>상태별로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3</a:t>
            </a:r>
            <a:r>
              <a:rPr kumimoji="1" lang="ko-KR" altLang="en-US" sz="1000" dirty="0">
                <a:highlight>
                  <a:srgbClr val="FFFF00"/>
                </a:highlight>
              </a:rPr>
              <a:t>종 노출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팬페이지</a:t>
            </a:r>
            <a:r>
              <a:rPr kumimoji="1" lang="ko-KR" altLang="en-US" sz="1000" dirty="0"/>
              <a:t> 상세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&lt;a 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href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="#"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"&gt;&lt;span&gt;</a:t>
            </a:r>
            <a:r>
              <a:rPr kumimoji="1" lang="ko-KR" altLang="en-US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프리에그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&lt;/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span&gt;&lt;/a&gt;</a:t>
            </a:r>
            <a:endParaRPr kumimoji="1" lang="en-US" altLang="ko-KR" sz="8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fp_btn_list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li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preegg:before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935C567-D2E5-9B40-996C-446106AF6326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영화 상세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AC1F44-19D6-F948-99F5-FA64590A3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82" y="1371343"/>
            <a:ext cx="3011172" cy="44645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E6DE3E-CD2F-DB49-B1D2-B27D67E42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074" y="1503749"/>
            <a:ext cx="18669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67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상세 관람평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[</a:t>
            </a:r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팬페이지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|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상세 공통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]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956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en-US" altLang="ko-KR" sz="1200" u="sng" dirty="0"/>
              <a:t>Pre egg | golden egg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36px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36px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가이드 영역</a:t>
            </a:r>
            <a:r>
              <a:rPr kumimoji="1" lang="en-US" altLang="ko-KR" sz="1000" dirty="0"/>
              <a:t>)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 관람평 영역 사용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프리에그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[</a:t>
            </a:r>
            <a:r>
              <a:rPr kumimoji="1" lang="ko-KR" altLang="en-US" sz="1000" dirty="0">
                <a:highlight>
                  <a:srgbClr val="FFFF00"/>
                </a:highlight>
              </a:rPr>
              <a:t>대표</a:t>
            </a:r>
            <a:r>
              <a:rPr kumimoji="1" lang="en-US" altLang="ko-KR" sz="1000" dirty="0">
                <a:highlight>
                  <a:srgbClr val="FFFF00"/>
                </a:highlight>
              </a:rPr>
              <a:t>]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1</a:t>
            </a:r>
            <a:r>
              <a:rPr kumimoji="1" lang="ko-KR" altLang="en-US" sz="1000" dirty="0">
                <a:highlight>
                  <a:srgbClr val="FFFF00"/>
                </a:highlight>
              </a:rPr>
              <a:t>종류 노출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골든에그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[Bad | Good | Great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]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3</a:t>
            </a:r>
            <a:r>
              <a:rPr kumimoji="1" lang="ko-KR" altLang="en-US" sz="1000" dirty="0">
                <a:highlight>
                  <a:srgbClr val="FFFF00"/>
                </a:highlight>
              </a:rPr>
              <a:t>종류 노출 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 공통 </a:t>
            </a:r>
            <a:r>
              <a:rPr kumimoji="1" lang="en-US" altLang="ko-KR" sz="1000" dirty="0"/>
              <a:t>[</a:t>
            </a:r>
            <a:r>
              <a:rPr kumimoji="1" lang="ko-KR" altLang="en-US" sz="1000" dirty="0" err="1"/>
              <a:t>구상세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| </a:t>
            </a:r>
            <a:r>
              <a:rPr kumimoji="1" lang="ko-KR" altLang="en-US" sz="1000" dirty="0" err="1"/>
              <a:t>팬페이지</a:t>
            </a:r>
            <a:r>
              <a:rPr kumimoji="1" lang="en-US" altLang="ko-KR" sz="1000" dirty="0"/>
              <a:t>]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default"&gt;&lt;/span&gt;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bad"&gt;&lt;/span&gt;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good"&gt;&lt;/span&gt;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great"&gt;&lt;/span&gt;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 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883E67F-DC7E-4245-AD58-B1D83D621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51" y="1247774"/>
            <a:ext cx="5584838" cy="15530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4A9DBD-0E23-7041-A2D3-8B650DBB0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677" y="3281405"/>
            <a:ext cx="34671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80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Document History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FB1C42-B42C-7140-8EC0-ADF635A4B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54174"/>
              </p:ext>
            </p:extLst>
          </p:nvPr>
        </p:nvGraphicFramePr>
        <p:xfrm>
          <a:off x="222249" y="863724"/>
          <a:ext cx="11636376" cy="12202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96976">
                  <a:extLst>
                    <a:ext uri="{9D8B030D-6E8A-4147-A177-3AD203B41FA5}">
                      <a16:colId xmlns:a16="http://schemas.microsoft.com/office/drawing/2014/main" val="4747764"/>
                    </a:ext>
                  </a:extLst>
                </a:gridCol>
                <a:gridCol w="1247775">
                  <a:extLst>
                    <a:ext uri="{9D8B030D-6E8A-4147-A177-3AD203B41FA5}">
                      <a16:colId xmlns:a16="http://schemas.microsoft.com/office/drawing/2014/main" val="3780636735"/>
                    </a:ext>
                  </a:extLst>
                </a:gridCol>
                <a:gridCol w="7210425">
                  <a:extLst>
                    <a:ext uri="{9D8B030D-6E8A-4147-A177-3AD203B41FA5}">
                      <a16:colId xmlns:a16="http://schemas.microsoft.com/office/drawing/2014/main" val="12219758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4166361493"/>
                    </a:ext>
                  </a:extLst>
                </a:gridCol>
              </a:tblGrid>
              <a:tr h="381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Version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Date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Notes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Writer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198829"/>
                  </a:ext>
                </a:extLst>
              </a:tr>
              <a:tr h="381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0.1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2020.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04.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07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sprite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이미지 규약</a:t>
                      </a:r>
                      <a:endParaRPr lang="en-US" altLang="ko-KR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페이지별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아이콘 정의</a:t>
                      </a:r>
                      <a:endParaRPr lang="en-US" altLang="ko-KR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최현원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867411"/>
                  </a:ext>
                </a:extLst>
              </a:tr>
              <a:tr h="3815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1211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633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상세 관람평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[</a:t>
            </a:r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팬페이지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|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상세 공통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]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032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ko-KR" altLang="en-US" sz="1200" u="sng" dirty="0" err="1"/>
              <a:t>툴팁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49px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15px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페이지의 </a:t>
            </a:r>
            <a:r>
              <a:rPr kumimoji="1" lang="ko-KR" altLang="en-US" sz="1000" dirty="0" err="1"/>
              <a:t>툴팁</a:t>
            </a:r>
            <a:r>
              <a:rPr kumimoji="1" lang="ko-KR" altLang="en-US" sz="1000" dirty="0"/>
              <a:t> 부분 사용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디자인 시안에서 글씨가 작아서 텍스트 이미지로 처리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 공통 </a:t>
            </a:r>
            <a:r>
              <a:rPr kumimoji="1" lang="en-US" altLang="ko-KR" sz="1000" dirty="0"/>
              <a:t>[</a:t>
            </a:r>
            <a:r>
              <a:rPr kumimoji="1" lang="ko-KR" altLang="en-US" sz="1000" dirty="0" err="1"/>
              <a:t>구상세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팬페이지</a:t>
            </a:r>
            <a:r>
              <a:rPr kumimoji="1" lang="en-US" altLang="ko-KR" sz="1000" dirty="0"/>
              <a:t>]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class="tooltip"&gt;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실관람평지수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&lt;/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span&gt;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.movie-chart .rating .box .tooltip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9F962C8-2940-AD42-BD81-B656E3244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51" y="1247774"/>
            <a:ext cx="5584838" cy="15530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2EF373-7DA7-8F4E-8142-E77363AC7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14" y="3429000"/>
            <a:ext cx="1968500" cy="774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FA3DA5-1F5C-1A4D-9F7D-A32FAD440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710" y="3429000"/>
            <a:ext cx="19558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71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상세 관람평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[</a:t>
            </a:r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팬페이지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|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상세 공통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]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26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ko-KR" altLang="en-US" sz="1200" u="sng" dirty="0" err="1"/>
              <a:t>툴팁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24px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18px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페이지의 문구 표현 사용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첫번째 문장과 두번째 문장의 끝에 처리 되어있음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 공통 </a:t>
            </a:r>
            <a:r>
              <a:rPr kumimoji="1" lang="en-US" altLang="ko-KR" sz="1000" dirty="0"/>
              <a:t>[</a:t>
            </a:r>
            <a:r>
              <a:rPr kumimoji="1" lang="ko-KR" altLang="en-US" sz="1000" dirty="0" err="1"/>
              <a:t>구상세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팬페이지</a:t>
            </a:r>
            <a:r>
              <a:rPr kumimoji="1" lang="en-US" altLang="ko-KR" sz="1000" dirty="0"/>
              <a:t>]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class="line1"&gt;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영상미가 뛰어난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&lt;/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class="line2"&gt;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무서운 여운이 남는 영화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&lt;/span&gt;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.movie-chart .comment .line1:before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369D273-DDEC-C945-806C-ECB2A6898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464" y="1603762"/>
            <a:ext cx="3136900" cy="1079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9AB181-9586-1B40-B8E9-3A06F94669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0" t="6954" r="-1850" b="9755"/>
          <a:stretch/>
        </p:blipFill>
        <p:spPr>
          <a:xfrm>
            <a:off x="984977" y="3566860"/>
            <a:ext cx="2442273" cy="8019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66B697-F198-3C4E-B60A-234FB8B581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05"/>
          <a:stretch/>
        </p:blipFill>
        <p:spPr>
          <a:xfrm>
            <a:off x="4362886" y="3566860"/>
            <a:ext cx="2043055" cy="80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45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프리에그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선택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032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 err="1"/>
              <a:t>프리에그</a:t>
            </a:r>
            <a:r>
              <a:rPr kumimoji="1" lang="ko-KR" altLang="en-US" sz="1200" u="sng" dirty="0"/>
              <a:t> 선택 팝업 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36px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36px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가이드 영역</a:t>
            </a:r>
            <a:r>
              <a:rPr kumimoji="1" lang="en-US" altLang="ko-KR" sz="1000" dirty="0"/>
              <a:t>)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신규 아이콘으로 </a:t>
            </a: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선택 팝업에서 사용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기대돼요</a:t>
            </a:r>
            <a:r>
              <a:rPr kumimoji="1" lang="ko-KR" altLang="en-US" sz="1000" dirty="0" err="1"/>
              <a:t>와</a:t>
            </a:r>
            <a:r>
              <a:rPr kumimoji="1" lang="ko-KR" altLang="en-US" sz="1000" dirty="0"/>
              <a:t> </a:t>
            </a:r>
            <a:r>
              <a:rPr kumimoji="1" lang="ko-KR" altLang="en-US" sz="1000" dirty="0">
                <a:highlight>
                  <a:srgbClr val="FFFF00"/>
                </a:highlight>
              </a:rPr>
              <a:t>글쎄요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2</a:t>
            </a:r>
            <a:r>
              <a:rPr kumimoji="1" lang="ko-KR" altLang="en-US" sz="1000" dirty="0"/>
              <a:t>종류 노출 </a:t>
            </a:r>
            <a:endParaRPr kumimoji="1" lang="en-US" altLang="ko-KR" sz="1000" dirty="0"/>
          </a:p>
          <a:p>
            <a:pPr lvl="1"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선택 팝업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default"&gt;&lt;/span&gt;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8205CF54-182B-1941-9818-FC2FC7476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28" y="1393495"/>
            <a:ext cx="3722727" cy="36930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3BBD9E-F459-A146-B3D6-3B225B10C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028" y="1472764"/>
            <a:ext cx="2707176" cy="117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88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프리에그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선택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3802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관람 포인트 선택 팝업 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53px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69px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가이드 영역</a:t>
            </a:r>
            <a:r>
              <a:rPr kumimoji="1" lang="en-US" altLang="ko-KR" sz="1000" dirty="0"/>
              <a:t>)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관람 포인트 선택 팝업에서 사용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선택 팝업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class="icon"&gt;&lt;/span&gt;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charm_popup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box_title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.icon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7611466-F1F3-0D46-B07A-786105F31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09" y="1247775"/>
            <a:ext cx="3768606" cy="46782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954719-AB41-9643-8DA5-EDE656CB2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050" y="1420122"/>
            <a:ext cx="17145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90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FF91AD-E166-0C4D-9AF7-5CAB1C50DC20}"/>
              </a:ext>
            </a:extLst>
          </p:cNvPr>
          <p:cNvSpPr txBox="1"/>
          <p:nvPr/>
        </p:nvSpPr>
        <p:spPr>
          <a:xfrm>
            <a:off x="4202052" y="3136612"/>
            <a:ext cx="3629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b="1" dirty="0"/>
              <a:t>EOD</a:t>
            </a:r>
            <a:endParaRPr kumimoji="1"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29928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6D6C7C-2C49-BA48-8819-1C6E856AEF0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아이콘 해상도 정의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99D47076-5ADC-7946-8ED0-DA852CAA97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002451"/>
              </p:ext>
            </p:extLst>
          </p:nvPr>
        </p:nvGraphicFramePr>
        <p:xfrm>
          <a:off x="222249" y="863724"/>
          <a:ext cx="11636376" cy="23647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96976">
                  <a:extLst>
                    <a:ext uri="{9D8B030D-6E8A-4147-A177-3AD203B41FA5}">
                      <a16:colId xmlns:a16="http://schemas.microsoft.com/office/drawing/2014/main" val="4747764"/>
                    </a:ext>
                  </a:extLst>
                </a:gridCol>
                <a:gridCol w="1247775">
                  <a:extLst>
                    <a:ext uri="{9D8B030D-6E8A-4147-A177-3AD203B41FA5}">
                      <a16:colId xmlns:a16="http://schemas.microsoft.com/office/drawing/2014/main" val="3780636735"/>
                    </a:ext>
                  </a:extLst>
                </a:gridCol>
                <a:gridCol w="7210425">
                  <a:extLst>
                    <a:ext uri="{9D8B030D-6E8A-4147-A177-3AD203B41FA5}">
                      <a16:colId xmlns:a16="http://schemas.microsoft.com/office/drawing/2014/main" val="12219758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4166361493"/>
                    </a:ext>
                  </a:extLst>
                </a:gridCol>
              </a:tblGrid>
              <a:tr h="381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Device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Resolution</a:t>
                      </a:r>
                      <a:b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</a:b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(DP | PT)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Notes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Etc.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198829"/>
                  </a:ext>
                </a:extLst>
              </a:tr>
              <a:tr h="381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Mobile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파일명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sprite_preegg.png</a:t>
                      </a:r>
                      <a:endParaRPr lang="en-US" altLang="ko-KR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저사양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해상도 폰에 대응</a:t>
                      </a:r>
                      <a:endParaRPr lang="en-US" altLang="ko-KR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867411"/>
                  </a:ext>
                </a:extLst>
              </a:tr>
              <a:tr h="3815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파일명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sprite_preegg@2x.png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1211069"/>
                  </a:ext>
                </a:extLst>
              </a:tr>
              <a:tr h="3815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파일명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sprite_preegg@3x.png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493274"/>
                  </a:ext>
                </a:extLst>
              </a:tr>
              <a:tr h="381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Website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파일명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sprite_preegg.png</a:t>
                      </a:r>
                      <a:endParaRPr lang="en-US" altLang="ko-KR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485737"/>
                  </a:ext>
                </a:extLst>
              </a:tr>
              <a:tr h="3815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파일명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sprite_preegg@2x.png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DP2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해상도 모니터에 대응하기 위해서 처리</a:t>
                      </a:r>
                      <a:endParaRPr lang="en-US" altLang="ko-KR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UHD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모니터 지원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055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097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6D6C7C-2C49-BA48-8819-1C6E856AEF0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해상도별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CSS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처리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7F878A-C6AA-9547-932C-16F376092AEB}"/>
              </a:ext>
            </a:extLst>
          </p:cNvPr>
          <p:cNvSpPr txBox="1"/>
          <p:nvPr/>
        </p:nvSpPr>
        <p:spPr>
          <a:xfrm>
            <a:off x="942321" y="1095884"/>
            <a:ext cx="3313728" cy="4659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해상도별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아이콘 처리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벡터 아이콘으로 처리 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제플린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&gt;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벡터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비트맵 아이콘 다운로드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Sprite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제작 프로그램에서 정돈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@1x, @2x, @3x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저장 처리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웹은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@2x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처리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lvl="1">
              <a:lnSpc>
                <a:spcPct val="200000"/>
              </a:lnSpc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Sprite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제작 규칙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Grid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는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10px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단위로 처리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가로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300px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고정으로 사용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세로는 추가 삭제 가능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인포메이션 주석 가능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D591A0-DE7F-A841-9D89-0B8B93A7E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00" y="1095884"/>
            <a:ext cx="2216150" cy="20247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BB223D-CB12-7D4B-8B78-7FD4968FE0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96"/>
          <a:stretch/>
        </p:blipFill>
        <p:spPr>
          <a:xfrm>
            <a:off x="9213851" y="1095885"/>
            <a:ext cx="2479596" cy="20247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6B8257-5AFA-D643-A3FC-ACCFE2492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700" y="3546720"/>
            <a:ext cx="3965441" cy="275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3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FD1953B-750B-374E-A825-C25C3E44B9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07" t="46009" r="75027" b="13505"/>
          <a:stretch/>
        </p:blipFill>
        <p:spPr>
          <a:xfrm>
            <a:off x="1264405" y="1552433"/>
            <a:ext cx="300790" cy="4678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2371567" y="1524256"/>
            <a:ext cx="4238613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13~16px  X 26px (</a:t>
            </a:r>
            <a:r>
              <a:rPr kumimoji="1" lang="ko-KR" altLang="en-US" sz="1000" dirty="0"/>
              <a:t>아이콘 별 좌우 크기 가변적</a:t>
            </a:r>
            <a:r>
              <a:rPr kumimoji="1"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>
                <a:highlight>
                  <a:srgbClr val="FFFF00"/>
                </a:highlight>
              </a:rPr>
              <a:t>대표 아이콘 </a:t>
            </a:r>
            <a:r>
              <a:rPr kumimoji="1" lang="en-US" altLang="ko-KR" sz="1000" dirty="0">
                <a:highlight>
                  <a:srgbClr val="FFFF00"/>
                </a:highlight>
              </a:rPr>
              <a:t>1</a:t>
            </a:r>
            <a:r>
              <a:rPr kumimoji="1" lang="ko-KR" altLang="en-US" sz="1000" dirty="0">
                <a:highlight>
                  <a:srgbClr val="FFFF00"/>
                </a:highlight>
              </a:rPr>
              <a:t>종만 설정</a:t>
            </a:r>
            <a:endParaRPr kumimoji="1" lang="en-US" altLang="ko-K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35C567-D2E5-9B40-996C-446106AF6326}"/>
              </a:ext>
            </a:extLst>
          </p:cNvPr>
          <p:cNvSpPr txBox="1"/>
          <p:nvPr/>
        </p:nvSpPr>
        <p:spPr>
          <a:xfrm>
            <a:off x="682206" y="866175"/>
            <a:ext cx="1465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종류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4FB89E-944E-D44F-BCCD-47CA5E3536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5" t="58605" r="49010" b="10852"/>
          <a:stretch/>
        </p:blipFill>
        <p:spPr>
          <a:xfrm>
            <a:off x="789158" y="2489329"/>
            <a:ext cx="1251284" cy="3452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727E39-3068-1746-B11C-D1B34595DF81}"/>
              </a:ext>
            </a:extLst>
          </p:cNvPr>
          <p:cNvSpPr txBox="1"/>
          <p:nvPr/>
        </p:nvSpPr>
        <p:spPr>
          <a:xfrm>
            <a:off x="2371567" y="2515234"/>
            <a:ext cx="4238613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97px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25px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1578FE0-FD6B-5D4C-BA9E-857233C21D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0" t="50179" r="33355" b="7715"/>
          <a:stretch/>
        </p:blipFill>
        <p:spPr>
          <a:xfrm>
            <a:off x="757074" y="3222148"/>
            <a:ext cx="1315453" cy="4652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F4EFA2-42BE-E44D-AC16-5249BB3CEB96}"/>
              </a:ext>
            </a:extLst>
          </p:cNvPr>
          <p:cNvSpPr txBox="1"/>
          <p:nvPr/>
        </p:nvSpPr>
        <p:spPr>
          <a:xfrm>
            <a:off x="2371567" y="3192635"/>
            <a:ext cx="4238613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102px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35px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>
                <a:highlight>
                  <a:srgbClr val="FFFF00"/>
                </a:highlight>
              </a:rPr>
              <a:t>[</a:t>
            </a:r>
            <a:r>
              <a:rPr kumimoji="1" lang="ko-KR" altLang="en-US" sz="1000" dirty="0">
                <a:highlight>
                  <a:srgbClr val="FFFF00"/>
                </a:highlight>
              </a:rPr>
              <a:t>디폴트</a:t>
            </a:r>
            <a:r>
              <a:rPr kumimoji="1" lang="en-US" altLang="ko-KR" sz="1000" dirty="0">
                <a:highlight>
                  <a:srgbClr val="FFFF00"/>
                </a:highlight>
              </a:rPr>
              <a:t>|</a:t>
            </a:r>
            <a:r>
              <a:rPr kumimoji="1" lang="ko-KR" altLang="en-US" sz="1000" dirty="0">
                <a:highlight>
                  <a:srgbClr val="FFFF00"/>
                </a:highlight>
              </a:rPr>
              <a:t>기대돼요</a:t>
            </a:r>
            <a:r>
              <a:rPr kumimoji="1" lang="en-US" altLang="ko-KR" sz="1000" dirty="0">
                <a:highlight>
                  <a:srgbClr val="FFFF00"/>
                </a:highlight>
              </a:rPr>
              <a:t>|</a:t>
            </a:r>
            <a:r>
              <a:rPr kumimoji="1" lang="ko-KR" altLang="en-US" sz="1000" dirty="0">
                <a:highlight>
                  <a:srgbClr val="FFFF00"/>
                </a:highlight>
              </a:rPr>
              <a:t>글쎄요</a:t>
            </a:r>
            <a:r>
              <a:rPr kumimoji="1" lang="en-US" altLang="ko-KR" sz="1000" dirty="0">
                <a:highlight>
                  <a:srgbClr val="FFFF00"/>
                </a:highlight>
              </a:rPr>
              <a:t>]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3</a:t>
            </a:r>
            <a:r>
              <a:rPr kumimoji="1" lang="ko-KR" altLang="en-US" sz="1000" dirty="0">
                <a:highlight>
                  <a:srgbClr val="FFFF00"/>
                </a:highlight>
              </a:rPr>
              <a:t>종 설정</a:t>
            </a:r>
            <a:endParaRPr kumimoji="1" lang="en-US" altLang="ko-KR" sz="1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180B749-AF2B-A243-82B7-7D370304F7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52" t="52691" r="59010" b="11857"/>
          <a:stretch/>
        </p:blipFill>
        <p:spPr>
          <a:xfrm>
            <a:off x="1190211" y="4113053"/>
            <a:ext cx="449179" cy="4491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03E70F-C0A5-D34B-88BE-E8F306B36774}"/>
              </a:ext>
            </a:extLst>
          </p:cNvPr>
          <p:cNvSpPr txBox="1"/>
          <p:nvPr/>
        </p:nvSpPr>
        <p:spPr>
          <a:xfrm>
            <a:off x="2371567" y="3960103"/>
            <a:ext cx="4238613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54px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54px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가이드 영역</a:t>
            </a:r>
            <a:r>
              <a:rPr kumimoji="1" lang="en-US" altLang="ko-KR" sz="1000" dirty="0"/>
              <a:t>)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프리에그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[</a:t>
            </a:r>
            <a:r>
              <a:rPr kumimoji="1" lang="ko-KR" altLang="en-US" sz="1000" dirty="0">
                <a:highlight>
                  <a:srgbClr val="FFFF00"/>
                </a:highlight>
              </a:rPr>
              <a:t>디폴트 </a:t>
            </a:r>
            <a:r>
              <a:rPr kumimoji="1" lang="en-US" altLang="ko-KR" sz="1000" dirty="0">
                <a:highlight>
                  <a:srgbClr val="FFFF00"/>
                </a:highlight>
              </a:rPr>
              <a:t>|</a:t>
            </a:r>
            <a:r>
              <a:rPr kumimoji="1" lang="ko-KR" altLang="en-US" sz="1000" dirty="0">
                <a:highlight>
                  <a:srgbClr val="FFFF00"/>
                </a:highlight>
              </a:rPr>
              <a:t> 기대돼요 </a:t>
            </a:r>
            <a:r>
              <a:rPr kumimoji="1" lang="en-US" altLang="ko-KR" sz="1000" dirty="0">
                <a:highlight>
                  <a:srgbClr val="FFFF00"/>
                </a:highlight>
              </a:rPr>
              <a:t>| </a:t>
            </a:r>
            <a:r>
              <a:rPr kumimoji="1" lang="ko-KR" altLang="en-US" sz="1000" dirty="0">
                <a:highlight>
                  <a:srgbClr val="FFFF00"/>
                </a:highlight>
              </a:rPr>
              <a:t>글쎄요</a:t>
            </a:r>
            <a:r>
              <a:rPr kumimoji="1" lang="en-US" altLang="ko-KR" sz="1000" dirty="0">
                <a:highlight>
                  <a:srgbClr val="FFFF00"/>
                </a:highlight>
              </a:rPr>
              <a:t>]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3</a:t>
            </a:r>
            <a:r>
              <a:rPr kumimoji="1" lang="ko-KR" altLang="en-US" sz="1000" dirty="0">
                <a:highlight>
                  <a:srgbClr val="FFFF00"/>
                </a:highlight>
              </a:rPr>
              <a:t>종 설정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골든에그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[Bad | Good | Great]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3</a:t>
            </a:r>
            <a:r>
              <a:rPr kumimoji="1" lang="ko-KR" altLang="en-US" sz="1000" dirty="0">
                <a:highlight>
                  <a:srgbClr val="FFFF00"/>
                </a:highlight>
              </a:rPr>
              <a:t>종 설정</a:t>
            </a:r>
            <a:endParaRPr kumimoji="1" lang="en-US" altLang="ko-KR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5DB9E0-A22F-2645-930A-5A79A4BBD7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250" y="5741969"/>
            <a:ext cx="419100" cy="368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223226-84A3-7443-9DF0-BB6CC1D48A37}"/>
              </a:ext>
            </a:extLst>
          </p:cNvPr>
          <p:cNvSpPr txBox="1"/>
          <p:nvPr/>
        </p:nvSpPr>
        <p:spPr>
          <a:xfrm>
            <a:off x="2371567" y="5663996"/>
            <a:ext cx="4238613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27~31px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28px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 err="1">
                <a:highlight>
                  <a:srgbClr val="FF0000"/>
                </a:highlight>
              </a:rPr>
              <a:t>미작업</a:t>
            </a:r>
            <a:endParaRPr kumimoji="1" lang="en-US" altLang="ko-KR" sz="1000" dirty="0">
              <a:highlight>
                <a:srgbClr val="FF0000"/>
              </a:highlight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D4B9536-B4B3-0A44-B844-A5849A19AD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419" t="58797" r="46452" b="15882"/>
          <a:stretch/>
        </p:blipFill>
        <p:spPr>
          <a:xfrm>
            <a:off x="949913" y="5047649"/>
            <a:ext cx="929774" cy="286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C819F8-E005-B146-A457-773B461E9689}"/>
              </a:ext>
            </a:extLst>
          </p:cNvPr>
          <p:cNvSpPr txBox="1"/>
          <p:nvPr/>
        </p:nvSpPr>
        <p:spPr>
          <a:xfrm>
            <a:off x="2371567" y="5044042"/>
            <a:ext cx="4238613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73px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26px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텍스트는 </a:t>
            </a:r>
            <a:r>
              <a:rPr kumimoji="1" lang="en-US" altLang="ko-KR" sz="1000" dirty="0"/>
              <a:t>html)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A56D39B-3CC3-CA4D-89F9-ABFA460626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52" t="52691" r="59010" b="11857"/>
          <a:stretch/>
        </p:blipFill>
        <p:spPr>
          <a:xfrm>
            <a:off x="7037127" y="4113053"/>
            <a:ext cx="449179" cy="44917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D97DF6-6728-EC45-A309-270AFFFC33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52" t="52691" r="59010" b="11857"/>
          <a:stretch/>
        </p:blipFill>
        <p:spPr>
          <a:xfrm>
            <a:off x="7620659" y="4113053"/>
            <a:ext cx="449179" cy="44917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4511681-37DB-AD4F-B62E-6C8CDD44A8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52" t="52691" r="59010" b="11857"/>
          <a:stretch/>
        </p:blipFill>
        <p:spPr>
          <a:xfrm>
            <a:off x="8204191" y="4113053"/>
            <a:ext cx="449179" cy="44917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CA43E04-5454-544D-8C5D-075EA1C5C6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52" t="52691" r="59010" b="11857"/>
          <a:stretch/>
        </p:blipFill>
        <p:spPr>
          <a:xfrm>
            <a:off x="8787723" y="4113053"/>
            <a:ext cx="449179" cy="44917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3E35B17-A5B1-3E42-B99E-6F4FC57E33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52" t="52691" r="59010" b="11857"/>
          <a:stretch/>
        </p:blipFill>
        <p:spPr>
          <a:xfrm>
            <a:off x="9371254" y="4113053"/>
            <a:ext cx="449179" cy="44917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DC80370-C295-AB42-92F0-E79F285FF7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0" t="50179" r="33355" b="7715"/>
          <a:stretch/>
        </p:blipFill>
        <p:spPr>
          <a:xfrm>
            <a:off x="7058526" y="3222148"/>
            <a:ext cx="1315453" cy="46522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85A8619-EC0F-1E4C-9457-0BF525DE67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0" t="50179" r="33355" b="7715"/>
          <a:stretch/>
        </p:blipFill>
        <p:spPr>
          <a:xfrm>
            <a:off x="8506326" y="3222148"/>
            <a:ext cx="1315453" cy="46522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2FBBE0D-FAB8-2F41-AAEC-278883C19D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0" t="50179" r="33355" b="7715"/>
          <a:stretch/>
        </p:blipFill>
        <p:spPr>
          <a:xfrm>
            <a:off x="9954126" y="3222148"/>
            <a:ext cx="1315453" cy="46522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BF40AA4-6574-E845-B727-C138194171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07" t="46009" r="75027" b="13505"/>
          <a:stretch/>
        </p:blipFill>
        <p:spPr>
          <a:xfrm>
            <a:off x="7014410" y="1552433"/>
            <a:ext cx="300790" cy="46789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34E885A-E7A0-4A4C-8BB7-4C8F79C131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5" t="58605" r="49010" b="10852"/>
          <a:stretch/>
        </p:blipFill>
        <p:spPr>
          <a:xfrm>
            <a:off x="7026442" y="2489329"/>
            <a:ext cx="1251284" cy="3452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56FB0DA-0763-C84D-9519-AC4D1E3B2BC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419" t="58797" r="46452" b="15882"/>
          <a:stretch/>
        </p:blipFill>
        <p:spPr>
          <a:xfrm>
            <a:off x="7035799" y="5047649"/>
            <a:ext cx="929774" cy="2862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F68AECC-E3FA-4348-8577-A3FD4D5B3A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462" y="5741969"/>
            <a:ext cx="419100" cy="3683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3CEBA01-B3E6-D24C-8B23-E1AAEE1D61D8}"/>
              </a:ext>
            </a:extLst>
          </p:cNvPr>
          <p:cNvSpPr txBox="1"/>
          <p:nvPr/>
        </p:nvSpPr>
        <p:spPr>
          <a:xfrm>
            <a:off x="3818438" y="866175"/>
            <a:ext cx="1465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설명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35F87F-E706-8A4F-AE99-BA88BC994BEE}"/>
              </a:ext>
            </a:extLst>
          </p:cNvPr>
          <p:cNvSpPr txBox="1"/>
          <p:nvPr/>
        </p:nvSpPr>
        <p:spPr>
          <a:xfrm>
            <a:off x="8430544" y="866175"/>
            <a:ext cx="1465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아이콘 종류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6D6C7C-2C49-BA48-8819-1C6E856AEF0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웹사이트 아이콘 </a:t>
            </a:r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케이스별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정의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4448B7B-6C11-874A-A4B6-53F2E528C6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52" t="52691" r="59010" b="11857"/>
          <a:stretch/>
        </p:blipFill>
        <p:spPr>
          <a:xfrm>
            <a:off x="9932727" y="4113053"/>
            <a:ext cx="449179" cy="44917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D6EDDF-0791-D544-A437-959080F49B54}"/>
              </a:ext>
            </a:extLst>
          </p:cNvPr>
          <p:cNvSpPr/>
          <p:nvPr/>
        </p:nvSpPr>
        <p:spPr>
          <a:xfrm>
            <a:off x="6922168" y="1435768"/>
            <a:ext cx="4772527" cy="4876800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디자인 </a:t>
            </a:r>
            <a:r>
              <a:rPr kumimoji="1" lang="ko-KR" altLang="en-US" dirty="0" err="1"/>
              <a:t>픽스</a:t>
            </a:r>
            <a:r>
              <a:rPr kumimoji="1" lang="ko-KR" altLang="en-US" dirty="0"/>
              <a:t> 후 </a:t>
            </a:r>
            <a:r>
              <a:rPr kumimoji="1" lang="ko-KR" altLang="en-US" dirty="0" err="1"/>
              <a:t>반영예정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0289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FD1953B-750B-374E-A825-C25C3E44B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100" y="1085850"/>
            <a:ext cx="2374900" cy="115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5279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목록 </a:t>
            </a:r>
            <a:r>
              <a:rPr kumimoji="1" lang="en-US" altLang="ko-KR" sz="1200" u="sng" dirty="0" err="1"/>
              <a:t>Preegg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13~16px  </a:t>
            </a:r>
            <a:r>
              <a:rPr kumimoji="1" lang="ko-KR" altLang="en-US" sz="1000" dirty="0"/>
              <a:t>*</a:t>
            </a:r>
            <a:r>
              <a:rPr kumimoji="1" lang="en-US" altLang="ko-KR" sz="1000" dirty="0"/>
              <a:t> 26px (</a:t>
            </a:r>
            <a:r>
              <a:rPr kumimoji="1" lang="ko-KR" altLang="en-US" sz="1000" dirty="0"/>
              <a:t>아이콘 별 좌우 크기 가변적</a:t>
            </a:r>
            <a:r>
              <a:rPr kumimoji="1"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기존 </a:t>
            </a:r>
            <a:r>
              <a:rPr kumimoji="1" lang="ko-KR" altLang="en-US" sz="1000" dirty="0" err="1"/>
              <a:t>골든에그</a:t>
            </a:r>
            <a:r>
              <a:rPr kumimoji="1" lang="ko-KR" altLang="en-US" sz="1000" dirty="0"/>
              <a:t> 아이콘 대신 </a:t>
            </a:r>
            <a:r>
              <a:rPr kumimoji="1" lang="ko-KR" altLang="en-US" sz="1000" dirty="0" err="1"/>
              <a:t>개봉전에는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프리에그를</a:t>
            </a:r>
            <a:r>
              <a:rPr kumimoji="1" lang="ko-KR" altLang="en-US" sz="1000" dirty="0"/>
              <a:t> 노출 하는 정책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/>
              <a:t>Preegg</a:t>
            </a:r>
            <a:r>
              <a:rPr kumimoji="1" lang="ko-KR" altLang="en-US" sz="1000" dirty="0"/>
              <a:t> 아이콘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ko-KR" altLang="en-US" sz="1000" dirty="0">
                <a:highlight>
                  <a:srgbClr val="FFFF00"/>
                </a:highlight>
              </a:rPr>
              <a:t>대표 아이콘 </a:t>
            </a:r>
            <a:r>
              <a:rPr kumimoji="1" lang="en-US" altLang="ko-KR" sz="1000" dirty="0">
                <a:highlight>
                  <a:srgbClr val="FFFF00"/>
                </a:highlight>
              </a:rPr>
              <a:t>1</a:t>
            </a:r>
            <a:r>
              <a:rPr kumimoji="1" lang="ko-KR" altLang="en-US" sz="1000" dirty="0">
                <a:highlight>
                  <a:srgbClr val="FFFF00"/>
                </a:highlight>
              </a:rPr>
              <a:t>종만 설정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무비차트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아트하우스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개봉예정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골든에그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2">
              <a:lnSpc>
                <a:spcPct val="150000"/>
              </a:lnSpc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class="egg bad"&gt;&lt;/span&gt;</a:t>
            </a:r>
          </a:p>
          <a:p>
            <a:pPr lvl="2">
              <a:lnSpc>
                <a:spcPct val="150000"/>
              </a:lnSpc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class="egg good"&gt;&lt;/span&gt;◊</a:t>
            </a:r>
          </a:p>
          <a:p>
            <a:pPr lvl="2">
              <a:lnSpc>
                <a:spcPct val="150000"/>
              </a:lnSpc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class="egg great"&gt;&lt;/span&gt;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프리에그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kumimoji="1" lang="en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2">
              <a:lnSpc>
                <a:spcPct val="150000"/>
              </a:lnSpc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default"&gt;&lt;/span&gt;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04A6F3D-36A9-DE4E-91B6-F4AD96BE4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25" y="1085850"/>
            <a:ext cx="2667000" cy="4864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35C567-D2E5-9B40-996C-446106AF6326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목록 차트</a:t>
            </a:r>
          </a:p>
        </p:txBody>
      </p:sp>
    </p:spTree>
    <p:extLst>
      <p:ext uri="{BB962C8B-B14F-4D97-AF65-F5344CB8AC3E}">
        <p14:creationId xmlns:p14="http://schemas.microsoft.com/office/powerpoint/2010/main" val="216757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목록 차트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12" y="1247775"/>
            <a:ext cx="4238613" cy="4725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목록 예매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버튼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97px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25px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예매 버튼 좌측의 하트를 제거 함에 따라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예매 버튼을 키우고 좌측으로 이동 하도록 함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예매버튼을</a:t>
            </a:r>
            <a:r>
              <a:rPr kumimoji="1" lang="ko-KR" altLang="en-US" sz="1000" dirty="0"/>
              <a:t> 기존의 리소스와 별도로 </a:t>
            </a:r>
            <a:r>
              <a:rPr kumimoji="1" lang="ko-KR" altLang="en-US" sz="1000" dirty="0" err="1"/>
              <a:t>프리에그에서</a:t>
            </a:r>
            <a:r>
              <a:rPr kumimoji="1" lang="ko-KR" altLang="en-US" sz="1000" dirty="0"/>
              <a:t> 관리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무비차트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아트하우스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개봉예정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기존 소스와 변경 없음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[class|="sect"][class*="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wishlist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"] .like 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0FDE8462-4BCF-A748-97AA-4168002EA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5" y="1085850"/>
            <a:ext cx="2667000" cy="4864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5ADC219-4ED3-1244-BB48-F523026C1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179" y="1085850"/>
            <a:ext cx="27686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21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무비트레일러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494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무비 트레일러 </a:t>
            </a:r>
            <a:r>
              <a:rPr kumimoji="1" lang="ko-KR" altLang="en-US" sz="1200" u="sng" dirty="0" err="1"/>
              <a:t>프리에그</a:t>
            </a:r>
            <a:r>
              <a:rPr kumimoji="1" lang="ko-KR" altLang="en-US" sz="1200" u="sng" dirty="0"/>
              <a:t> 버튼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102px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35px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상영전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버튼을 통해서 버튼 노출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상태 값은 </a:t>
            </a:r>
            <a:r>
              <a:rPr kumimoji="1" lang="en-US" altLang="ko-KR" sz="1000" dirty="0"/>
              <a:t>3</a:t>
            </a:r>
            <a:r>
              <a:rPr kumimoji="1" lang="ko-KR" altLang="en-US" sz="1000" dirty="0"/>
              <a:t>가지 </a:t>
            </a:r>
            <a:r>
              <a:rPr kumimoji="1" lang="en-US" altLang="ko-KR" sz="1000" dirty="0"/>
              <a:t>[</a:t>
            </a:r>
            <a:r>
              <a:rPr kumimoji="1" lang="ko-KR" altLang="en-US" sz="1000" dirty="0"/>
              <a:t>디폴트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기대돼요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글쎄요</a:t>
            </a:r>
            <a:r>
              <a:rPr kumimoji="1" lang="en-US" altLang="ko-KR" sz="1000" dirty="0"/>
              <a:t>]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highlight>
                  <a:srgbClr val="C0C0C0"/>
                </a:highlight>
              </a:rPr>
              <a:t>예매버튼과</a:t>
            </a:r>
            <a:r>
              <a:rPr kumimoji="1" lang="ko-KR" altLang="en-US" sz="1000" dirty="0">
                <a:highlight>
                  <a:srgbClr val="C0C0C0"/>
                </a:highlight>
              </a:rPr>
              <a:t> 동시 노출 될 경우 이슈가 있음</a:t>
            </a:r>
            <a:endParaRPr kumimoji="1" lang="en-US" altLang="ko-KR" sz="1000" dirty="0">
              <a:highlight>
                <a:srgbClr val="C0C0C0"/>
              </a:highligh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/>
              <a:t>HD </a:t>
            </a:r>
            <a:r>
              <a:rPr kumimoji="1" lang="ko-KR" altLang="en-US" sz="1000" dirty="0"/>
              <a:t>트레일러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&lt;a class="link-count" 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href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="#"&gt;&lt;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default"&gt;&lt;/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관심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Egg&lt;/a&gt;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.link-count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5E7D198-2EF5-6F4D-ADA4-DF1EE8EB7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247775"/>
            <a:ext cx="2869699" cy="29622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33B819-A9DA-E14B-93B9-5A8A597ED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350" y="1247775"/>
            <a:ext cx="207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9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프리에그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선택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032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 err="1"/>
              <a:t>프리에그</a:t>
            </a:r>
            <a:r>
              <a:rPr kumimoji="1" lang="ko-KR" altLang="en-US" sz="1200" u="sng" dirty="0"/>
              <a:t> 선택 팝업 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54px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54px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가이드 영역</a:t>
            </a:r>
            <a:r>
              <a:rPr kumimoji="1" lang="en-US" altLang="ko-KR" sz="1000" dirty="0"/>
              <a:t>)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신규 아이콘으로 </a:t>
            </a: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선택 팝업에서 사용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기대돼요</a:t>
            </a:r>
            <a:r>
              <a:rPr kumimoji="1" lang="ko-KR" altLang="en-US" sz="1000" dirty="0" err="1"/>
              <a:t>와</a:t>
            </a:r>
            <a:r>
              <a:rPr kumimoji="1" lang="ko-KR" altLang="en-US" sz="1000" dirty="0"/>
              <a:t> </a:t>
            </a:r>
            <a:r>
              <a:rPr kumimoji="1" lang="ko-KR" altLang="en-US" sz="1000" dirty="0">
                <a:highlight>
                  <a:srgbClr val="FFFF00"/>
                </a:highlight>
              </a:rPr>
              <a:t>글쎄요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2</a:t>
            </a:r>
            <a:r>
              <a:rPr kumimoji="1" lang="ko-KR" altLang="en-US" sz="1000" dirty="0"/>
              <a:t>종류 노출 </a:t>
            </a:r>
            <a:endParaRPr kumimoji="1" lang="en-US" altLang="ko-KR" sz="1000" dirty="0"/>
          </a:p>
          <a:p>
            <a:pPr lvl="1"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선택 팝업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default"&gt;&lt;/span&gt;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EB052D4-3372-D84E-AFE5-E96E1AD07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83" y="1247775"/>
            <a:ext cx="3520046" cy="32590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0AFFF7-95E3-FE4F-9A68-680456445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483" y="1247775"/>
            <a:ext cx="2264268" cy="126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19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</TotalTime>
  <Words>1786</Words>
  <Application>Microsoft Macintosh PowerPoint</Application>
  <PresentationFormat>와이드스크린</PresentationFormat>
  <Paragraphs>424</Paragraphs>
  <Slides>24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Nanum Gothic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현원</dc:creator>
  <cp:lastModifiedBy>최 현원</cp:lastModifiedBy>
  <cp:revision>131</cp:revision>
  <dcterms:created xsi:type="dcterms:W3CDTF">2020-04-07T07:57:10Z</dcterms:created>
  <dcterms:modified xsi:type="dcterms:W3CDTF">2020-04-08T07:45:46Z</dcterms:modified>
</cp:coreProperties>
</file>